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3"/>
  </p:notesMasterIdLst>
  <p:sldIdLst>
    <p:sldId id="325" r:id="rId2"/>
  </p:sldIdLst>
  <p:sldSz cx="6858000" cy="9906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39" autoAdjust="0"/>
  </p:normalViewPr>
  <p:slideViewPr>
    <p:cSldViewPr>
      <p:cViewPr>
        <p:scale>
          <a:sx n="110" d="100"/>
          <a:sy n="110" d="100"/>
        </p:scale>
        <p:origin x="-2670" y="118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D618F2-E8AB-4EF1-BC79-A2A2A0C8DCAF}" type="datetimeFigureOut">
              <a:rPr lang="ru-RU"/>
              <a:pPr>
                <a:defRPr/>
              </a:pPr>
              <a:t>10.05.2018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AEFC87-1A93-479C-806A-F7B5F8AAE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785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1" y="3077287"/>
            <a:ext cx="5829301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1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801076-8E09-4A4E-A9F3-603B12CF259B}" type="datetime1">
              <a:rPr lang="ru-RU" smtClean="0"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5B89D-F9BD-443F-A2F0-AD29F7497C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06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63782-E830-4EF4-88C5-3685D2E25522}" type="datetime1">
              <a:rPr lang="ru-RU" smtClean="0"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ACE7F-A3DC-464F-84A4-89D3D88EC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85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3" y="396701"/>
            <a:ext cx="4514849" cy="845220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81EA0F-27CB-4321-B5BA-4598B334773C}" type="datetime1">
              <a:rPr lang="ru-RU" smtClean="0"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77A6D-F161-4B7C-8542-8272F84562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15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859363-480B-4956-B02A-8EEFDD812F33}" type="datetime1">
              <a:rPr lang="ru-RU" smtClean="0"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1B1A5-A361-42A2-A433-596B667812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35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6" y="6365524"/>
            <a:ext cx="5829301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6" y="4198586"/>
            <a:ext cx="5829301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703725-B40A-4466-9C97-B2E2C71709C5}" type="datetime1">
              <a:rPr lang="ru-RU" smtClean="0"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97E2A-33F3-4E15-9EAA-EC8DAC48BF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75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1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1" y="2311402"/>
            <a:ext cx="3028951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915EEA-22E8-499C-A507-EB6CB502EEAB}" type="datetime1">
              <a:rPr lang="ru-RU" smtClean="0"/>
              <a:t>10.05.2018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0FEBD-ADF4-4725-84E1-A2086D852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55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7C4F5-6F1E-47D3-9C70-B32E32E06996}" type="datetime1">
              <a:rPr lang="ru-RU" smtClean="0"/>
              <a:t>10.05.2018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AB455-F039-4152-8E26-422238285C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66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D02E20-6918-42B5-8D8F-0B5FF681A89F}" type="datetime1">
              <a:rPr lang="ru-RU" smtClean="0"/>
              <a:t>10.05.2018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F3F9D-3E9F-4C0B-BA01-8AA789B582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28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5E82B0-AF06-4A67-8E4D-E56589B3A2E4}" type="datetime1">
              <a:rPr lang="ru-RU" smtClean="0"/>
              <a:t>10.05.2018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8BFB6-CE2A-4E26-BAEF-BD15C0DFB5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74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3" y="394405"/>
            <a:ext cx="2256235" cy="167851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90" y="394412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3" y="2072929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83217D-FC2C-410C-851A-E6E55CB35314}" type="datetime1">
              <a:rPr lang="ru-RU" smtClean="0"/>
              <a:t>10.05.2018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6A979-9F86-4BDF-BB33-0E137D7D4A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74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7"/>
            <a:ext cx="4114800" cy="11625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A49A98-91E2-4386-9B68-4E9088368C01}" type="datetime1">
              <a:rPr lang="ru-RU" smtClean="0"/>
              <a:t>10.05.2018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A92BE-4DB1-41E0-9C49-9D98789C0C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22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6701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222D2E-06FF-468E-89CA-04F59EDCF04D}" type="datetime1">
              <a:rPr lang="ru-RU" smtClean="0"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1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F21A53-5EBE-42D3-B9DB-432ABEAC0F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74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s://ds04.infourok.ru/uploads/ex/0fd1/0001e490-ab61233a/2/hello_html_m6eed939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232" y="657425"/>
            <a:ext cx="939674" cy="839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436450" y="1417622"/>
            <a:ext cx="0" cy="8436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270" y="7761312"/>
            <a:ext cx="653045" cy="652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23528" y="1295832"/>
            <a:ext cx="28174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у Вас есть доступ в Интернет</a:t>
            </a:r>
            <a:endParaRPr lang="ru-RU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3784290" y="1213163"/>
            <a:ext cx="28083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Вы предпочитаете обратиться за сертификатом лично</a:t>
            </a:r>
            <a:endParaRPr lang="ru-RU" sz="1100" dirty="0"/>
          </a:p>
        </p:txBody>
      </p:sp>
      <p:sp>
        <p:nvSpPr>
          <p:cNvPr id="10" name="Шестиугольник 9"/>
          <p:cNvSpPr/>
          <p:nvPr/>
        </p:nvSpPr>
        <p:spPr>
          <a:xfrm rot="5400000">
            <a:off x="260648" y="174264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196528" y="165388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00660" y="175058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96528" y="199317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10342" y="2089880"/>
            <a:ext cx="516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407802" y="165233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20688" y="1693976"/>
            <a:ext cx="259228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н</a:t>
            </a:r>
            <a:r>
              <a:rPr lang="ru-RU" sz="900" dirty="0" smtClean="0">
                <a:solidFill>
                  <a:srgbClr val="0070C0"/>
                </a:solidFill>
              </a:rPr>
              <a:t>ачиная с </a:t>
            </a:r>
            <a:r>
              <a:rPr lang="ru-RU" sz="900" dirty="0" smtClean="0">
                <a:solidFill>
                  <a:srgbClr val="7030A0"/>
                </a:solidFill>
              </a:rPr>
              <a:t>1 августа 2018 года </a:t>
            </a:r>
            <a:r>
              <a:rPr lang="ru-RU" sz="900" dirty="0" smtClean="0">
                <a:solidFill>
                  <a:srgbClr val="0070C0"/>
                </a:solidFill>
              </a:rPr>
              <a:t>зайдите на портал </a:t>
            </a:r>
            <a:r>
              <a:rPr lang="en-US" sz="900" dirty="0" smtClean="0">
                <a:solidFill>
                  <a:srgbClr val="0070C0"/>
                </a:solidFill>
              </a:rPr>
              <a:t>komi.pfdo.ru </a:t>
            </a:r>
            <a:r>
              <a:rPr lang="ru-RU" sz="900" dirty="0" smtClean="0">
                <a:solidFill>
                  <a:srgbClr val="0070C0"/>
                </a:solidFill>
              </a:rPr>
              <a:t>в раздел «Получить сертификат в своем районе».</a:t>
            </a:r>
          </a:p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Заполните электронную заявку на получение сертификата.</a:t>
            </a:r>
            <a:endParaRPr lang="ru-RU" sz="900" dirty="0">
              <a:solidFill>
                <a:srgbClr val="0070C0"/>
              </a:solidFill>
            </a:endParaRPr>
          </a:p>
        </p:txBody>
      </p:sp>
      <p:sp>
        <p:nvSpPr>
          <p:cNvPr id="46" name="Шестиугольник 45"/>
          <p:cNvSpPr/>
          <p:nvPr/>
        </p:nvSpPr>
        <p:spPr>
          <a:xfrm rot="5400000">
            <a:off x="260648" y="534304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H="1">
            <a:off x="196528" y="525428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00660" y="535098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196528" y="559357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10342" y="5690280"/>
            <a:ext cx="8568" cy="18002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407802" y="525273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20688" y="529437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Распечатайте или перепишите заявление на получение сертификата, направленное Вам на электронную почту по результатам подачи электронной заявки (шаг 1). </a:t>
            </a:r>
            <a:endParaRPr lang="ru-RU" sz="900" dirty="0">
              <a:solidFill>
                <a:srgbClr val="0070C0"/>
              </a:solidFill>
            </a:endParaRPr>
          </a:p>
        </p:txBody>
      </p:sp>
      <p:sp>
        <p:nvSpPr>
          <p:cNvPr id="53" name="Шестиугольник 52"/>
          <p:cNvSpPr/>
          <p:nvPr/>
        </p:nvSpPr>
        <p:spPr>
          <a:xfrm rot="5400000">
            <a:off x="264052" y="270929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H="1">
            <a:off x="199932" y="2620528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04064" y="2717231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199932" y="295982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413746" y="3056526"/>
            <a:ext cx="5164" cy="6175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411206" y="2618980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24092" y="2660622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Используете присланные по результатам заполнения электронной заявки номер сертификата и пароль для авторизации в системе </a:t>
            </a:r>
            <a:r>
              <a:rPr lang="en-US" sz="900" dirty="0" smtClean="0">
                <a:solidFill>
                  <a:srgbClr val="0070C0"/>
                </a:solidFill>
              </a:rPr>
              <a:t>komi.pfdo.ru</a:t>
            </a:r>
            <a:r>
              <a:rPr lang="ru-RU" sz="900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Выберите через личный кабинет кружки и секции в </a:t>
            </a:r>
            <a:r>
              <a:rPr lang="ru-RU" sz="900" dirty="0">
                <a:solidFill>
                  <a:srgbClr val="0070C0"/>
                </a:solidFill>
              </a:rPr>
              <a:t>системе </a:t>
            </a:r>
            <a:r>
              <a:rPr lang="en-US" sz="900" dirty="0">
                <a:solidFill>
                  <a:srgbClr val="0070C0"/>
                </a:solidFill>
              </a:rPr>
              <a:t>komi.pfdo.ru</a:t>
            </a:r>
            <a:r>
              <a:rPr lang="ru-RU" sz="900" dirty="0" smtClean="0">
                <a:solidFill>
                  <a:srgbClr val="0070C0"/>
                </a:solidFill>
              </a:rPr>
              <a:t>. Подайте электронные </a:t>
            </a:r>
            <a:r>
              <a:rPr lang="ru-RU" sz="900" dirty="0" smtClean="0">
                <a:solidFill>
                  <a:srgbClr val="0070C0"/>
                </a:solidFill>
              </a:rPr>
              <a:t>заявки на обучение по выбранной программе.</a:t>
            </a:r>
            <a:endParaRPr lang="ru-RU" sz="900" dirty="0">
              <a:solidFill>
                <a:srgbClr val="0070C0"/>
              </a:solidFill>
            </a:endParaRPr>
          </a:p>
        </p:txBody>
      </p:sp>
      <p:sp>
        <p:nvSpPr>
          <p:cNvPr id="61" name="Шестиугольник 60"/>
          <p:cNvSpPr/>
          <p:nvPr/>
        </p:nvSpPr>
        <p:spPr>
          <a:xfrm rot="5400000">
            <a:off x="260648" y="391396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H="1">
            <a:off x="196528" y="382519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200660" y="392189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196528" y="416448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410342" y="4261192"/>
            <a:ext cx="516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407802" y="382364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620688" y="3865288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Дождитесь подтверждения получения Вашей заявки от организации (перевода заявки в статус «подтвержденная» в Вашем личном кабинете). Ознакомьтесь с договором-офертой об </a:t>
            </a:r>
            <a:r>
              <a:rPr lang="ru-RU" sz="900" dirty="0" smtClean="0">
                <a:solidFill>
                  <a:srgbClr val="0070C0"/>
                </a:solidFill>
              </a:rPr>
              <a:t>обучении, </a:t>
            </a:r>
            <a:r>
              <a:rPr lang="ru-RU" sz="900" dirty="0" smtClean="0">
                <a:solidFill>
                  <a:srgbClr val="0070C0"/>
                </a:solidFill>
              </a:rPr>
              <a:t>распечатайте или подпишите заявление на зачисление на обучение по </a:t>
            </a:r>
            <a:r>
              <a:rPr lang="ru-RU" sz="900" dirty="0" smtClean="0">
                <a:solidFill>
                  <a:srgbClr val="0070C0"/>
                </a:solidFill>
              </a:rPr>
              <a:t>выбранной программе. </a:t>
            </a:r>
            <a:r>
              <a:rPr lang="ru-RU" sz="900" smtClean="0">
                <a:solidFill>
                  <a:srgbClr val="0070C0"/>
                </a:solidFill>
              </a:rPr>
              <a:t>Заявление доступно </a:t>
            </a:r>
            <a:r>
              <a:rPr lang="ru-RU" sz="900" dirty="0" smtClean="0">
                <a:solidFill>
                  <a:srgbClr val="0070C0"/>
                </a:solidFill>
              </a:rPr>
              <a:t>в Вашем личном кабинете</a:t>
            </a:r>
            <a:endParaRPr lang="ru-RU" sz="900" dirty="0">
              <a:solidFill>
                <a:srgbClr val="0070C0"/>
              </a:solidFill>
            </a:endParaRPr>
          </a:p>
        </p:txBody>
      </p:sp>
      <p:sp>
        <p:nvSpPr>
          <p:cNvPr id="69" name="Шестиугольник 68"/>
          <p:cNvSpPr/>
          <p:nvPr/>
        </p:nvSpPr>
        <p:spPr>
          <a:xfrm rot="5400000">
            <a:off x="260648" y="6110495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H="1">
            <a:off x="196528" y="602172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00660" y="6118432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196528" y="636102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H="1">
            <a:off x="407802" y="6457727"/>
            <a:ext cx="2540" cy="117676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407802" y="602018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620688" y="6061823"/>
            <a:ext cx="25922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Отнесите лично (или передайте вместе с ребенком) заявления, распечатанные на шагах 3 и 4, и подтверждающие документы (перечень </a:t>
            </a:r>
            <a:r>
              <a:rPr lang="ru-RU" sz="900" dirty="0">
                <a:solidFill>
                  <a:srgbClr val="0070C0"/>
                </a:solidFill>
              </a:rPr>
              <a:t>которых размещен на портале системе </a:t>
            </a:r>
            <a:r>
              <a:rPr lang="en-US" sz="900" dirty="0" smtClean="0">
                <a:solidFill>
                  <a:srgbClr val="0070C0"/>
                </a:solidFill>
              </a:rPr>
              <a:t>komi.pfdo.ru</a:t>
            </a:r>
            <a:r>
              <a:rPr lang="ru-RU" sz="900" dirty="0" smtClean="0">
                <a:solidFill>
                  <a:srgbClr val="0070C0"/>
                </a:solidFill>
              </a:rPr>
              <a:t>), в организацию, кружок которой Вы выбрали для обучения.</a:t>
            </a:r>
          </a:p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Представитель организации проверит правильность заполнения заявления на получение сертификата, после окончательно активирует Ваш личный кабинет. Ребенок будет зачислен на выбранный кружок.</a:t>
            </a:r>
            <a:endParaRPr lang="ru-RU" sz="900" dirty="0">
              <a:solidFill>
                <a:srgbClr val="0070C0"/>
              </a:solidFill>
            </a:endParaRPr>
          </a:p>
        </p:txBody>
      </p:sp>
      <p:sp>
        <p:nvSpPr>
          <p:cNvPr id="81" name="Шестиугольник 80"/>
          <p:cNvSpPr/>
          <p:nvPr/>
        </p:nvSpPr>
        <p:spPr>
          <a:xfrm rot="5400000">
            <a:off x="264052" y="8607313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6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199932" y="851854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204064" y="8615250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199932" y="885784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413746" y="8954545"/>
            <a:ext cx="516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411206" y="8516999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24092" y="8558641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Теперь, когда сертификат Вашего ребенка подтвержден, Вы сможете выбирать и записываться на образовательные программы за счет сертификата без необходимости его повторного получения. Просто повторяйте шаги 2 и 3.</a:t>
            </a:r>
            <a:endParaRPr lang="ru-RU" sz="900" dirty="0">
              <a:solidFill>
                <a:srgbClr val="0070C0"/>
              </a:solidFill>
            </a:endParaRPr>
          </a:p>
        </p:txBody>
      </p:sp>
      <p:sp>
        <p:nvSpPr>
          <p:cNvPr id="88" name="Шестиугольник 87"/>
          <p:cNvSpPr/>
          <p:nvPr/>
        </p:nvSpPr>
        <p:spPr>
          <a:xfrm rot="5400000">
            <a:off x="3637136" y="174939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 flipH="1">
            <a:off x="3573016" y="166063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3577148" y="175733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3573016" y="199992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3786830" y="2096630"/>
            <a:ext cx="5164" cy="5959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3784290" y="165908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3997176" y="1700726"/>
            <a:ext cx="259228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н</a:t>
            </a:r>
            <a:r>
              <a:rPr lang="ru-RU" sz="900" dirty="0" smtClean="0">
                <a:solidFill>
                  <a:srgbClr val="0070C0"/>
                </a:solidFill>
              </a:rPr>
              <a:t>ачиная с </a:t>
            </a:r>
            <a:r>
              <a:rPr lang="ru-RU" sz="900" dirty="0" smtClean="0">
                <a:solidFill>
                  <a:srgbClr val="7030A0"/>
                </a:solidFill>
              </a:rPr>
              <a:t>1 августа 2018 года </a:t>
            </a:r>
            <a:r>
              <a:rPr lang="ru-RU" sz="900" dirty="0" smtClean="0">
                <a:solidFill>
                  <a:srgbClr val="0070C0"/>
                </a:solidFill>
              </a:rPr>
              <a:t>обратитесь с документами* на ребенка в одну из организаций, уполномоченных на прием заявлений на получение сертификата, </a:t>
            </a:r>
            <a:r>
              <a:rPr lang="ru-RU" sz="900" dirty="0" smtClean="0">
                <a:solidFill>
                  <a:srgbClr val="FF0000"/>
                </a:solidFill>
              </a:rPr>
              <a:t>перечень которых указан на обороте</a:t>
            </a:r>
            <a:r>
              <a:rPr lang="ru-RU" sz="900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Совместно со специалистом организации заполните заявление и подпишите его.</a:t>
            </a:r>
            <a:endParaRPr lang="ru-RU" sz="900" dirty="0">
              <a:solidFill>
                <a:srgbClr val="0070C0"/>
              </a:solidFill>
            </a:endParaRPr>
          </a:p>
        </p:txBody>
      </p:sp>
      <p:sp>
        <p:nvSpPr>
          <p:cNvPr id="96" name="Шестиугольник 95"/>
          <p:cNvSpPr/>
          <p:nvPr/>
        </p:nvSpPr>
        <p:spPr>
          <a:xfrm rot="5400000">
            <a:off x="3637136" y="3642223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 flipH="1">
            <a:off x="3573016" y="355345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3577148" y="3650160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3573016" y="389275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3786830" y="3989455"/>
            <a:ext cx="5164" cy="75520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V="1">
            <a:off x="3784290" y="3551909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3997176" y="3593551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Запишите и сохраните предоставленные Вам специалистом организации </a:t>
            </a:r>
            <a:r>
              <a:rPr lang="ru-RU" sz="900" dirty="0">
                <a:solidFill>
                  <a:srgbClr val="0070C0"/>
                </a:solidFill>
              </a:rPr>
              <a:t>номер </a:t>
            </a:r>
            <a:r>
              <a:rPr lang="ru-RU" sz="900" dirty="0" smtClean="0">
                <a:solidFill>
                  <a:srgbClr val="0070C0"/>
                </a:solidFill>
              </a:rPr>
              <a:t>сертификата. Рекомендуем сохранить и пароль, с его помощью Вы сможете использовать личный кабинет в </a:t>
            </a:r>
            <a:r>
              <a:rPr lang="ru-RU" sz="900" dirty="0">
                <a:solidFill>
                  <a:srgbClr val="0070C0"/>
                </a:solidFill>
              </a:rPr>
              <a:t>системе </a:t>
            </a:r>
            <a:r>
              <a:rPr lang="en-US" sz="900" dirty="0" smtClean="0">
                <a:solidFill>
                  <a:srgbClr val="0070C0"/>
                </a:solidFill>
              </a:rPr>
              <a:t>komi.pfdo.ru</a:t>
            </a:r>
            <a:r>
              <a:rPr lang="ru-RU" sz="900" dirty="0" smtClean="0">
                <a:solidFill>
                  <a:srgbClr val="0070C0"/>
                </a:solidFill>
              </a:rPr>
              <a:t> для выбора и записи на кружки и секции, а также для получения прочих возможностей сертификата</a:t>
            </a:r>
            <a:endParaRPr lang="ru-RU" sz="900" dirty="0">
              <a:solidFill>
                <a:srgbClr val="0070C0"/>
              </a:solidFill>
            </a:endParaRPr>
          </a:p>
        </p:txBody>
      </p:sp>
      <p:sp>
        <p:nvSpPr>
          <p:cNvPr id="104" name="Шестиугольник 103"/>
          <p:cNvSpPr/>
          <p:nvPr/>
        </p:nvSpPr>
        <p:spPr>
          <a:xfrm rot="5400000">
            <a:off x="3637136" y="499297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 flipH="1">
            <a:off x="3573016" y="490420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3577148" y="500090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3573016" y="524349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3786830" y="5340202"/>
            <a:ext cx="5164" cy="102357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V="1">
            <a:off x="3784290" y="490265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3997176" y="4944298"/>
            <a:ext cx="25922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Обратитесь в интересующую Вас образовательную организацию для записи на программу дополнительного образования.</a:t>
            </a:r>
          </a:p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Вместе со специалистом организации выберите интересующий кружок или секцию, ознакомьтесь с образовательной программой, условиями обучения и подпишите заявление о </a:t>
            </a:r>
            <a:r>
              <a:rPr lang="ru-RU" sz="900" dirty="0" smtClean="0">
                <a:solidFill>
                  <a:srgbClr val="0070C0"/>
                </a:solidFill>
              </a:rPr>
              <a:t>зачислении </a:t>
            </a:r>
            <a:r>
              <a:rPr lang="ru-RU" sz="900" dirty="0" smtClean="0">
                <a:solidFill>
                  <a:srgbClr val="0070C0"/>
                </a:solidFill>
              </a:rPr>
              <a:t>на обучение</a:t>
            </a:r>
            <a:endParaRPr lang="ru-RU" sz="900" dirty="0">
              <a:solidFill>
                <a:srgbClr val="0070C0"/>
              </a:solidFill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3997176" y="6601228"/>
            <a:ext cx="2595426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* Для оформления заявления на получения сертификата Вам понадобятся:</a:t>
            </a:r>
          </a:p>
          <a:p>
            <a:pPr marL="228600" indent="-228600" algn="just">
              <a:buAutoNum type="arabicParenR"/>
            </a:pPr>
            <a:r>
              <a:rPr lang="ru-RU" sz="900" dirty="0" smtClean="0">
                <a:solidFill>
                  <a:srgbClr val="0070C0"/>
                </a:solidFill>
              </a:rPr>
              <a:t>документ, удостоверяющий Вашу личность;</a:t>
            </a:r>
          </a:p>
          <a:p>
            <a:pPr marL="228600" indent="-228600" algn="just">
              <a:buAutoNum type="arabicParenR"/>
            </a:pPr>
            <a:r>
              <a:rPr lang="ru-RU" sz="900" dirty="0" smtClean="0">
                <a:solidFill>
                  <a:srgbClr val="0070C0"/>
                </a:solidFill>
              </a:rPr>
              <a:t>документ, удостоверяющий личность ребенка</a:t>
            </a:r>
          </a:p>
          <a:p>
            <a:pPr marL="228600" indent="-228600" algn="just">
              <a:buAutoNum type="arabicParenR"/>
            </a:pPr>
            <a:r>
              <a:rPr lang="ru-RU" sz="900" dirty="0" smtClean="0">
                <a:solidFill>
                  <a:srgbClr val="0070C0"/>
                </a:solidFill>
              </a:rPr>
              <a:t>документ</a:t>
            </a:r>
            <a:r>
              <a:rPr lang="ru-RU" sz="900" dirty="0">
                <a:solidFill>
                  <a:srgbClr val="0070C0"/>
                </a:solidFill>
              </a:rPr>
              <a:t>, содержащий сведения о регистрации ребенка по месту жительства или по месту пребывания;</a:t>
            </a:r>
          </a:p>
          <a:p>
            <a:pPr marL="228600" indent="-228600" algn="just">
              <a:buAutoNum type="arabicParenR"/>
            </a:pPr>
            <a:r>
              <a:rPr lang="ru-RU" sz="900" dirty="0" smtClean="0">
                <a:solidFill>
                  <a:srgbClr val="C00000"/>
                </a:solidFill>
              </a:rPr>
              <a:t>документы</a:t>
            </a:r>
            <a:r>
              <a:rPr lang="ru-RU" sz="900" dirty="0">
                <a:solidFill>
                  <a:srgbClr val="C00000"/>
                </a:solidFill>
              </a:rPr>
              <a:t>, подтверждающие право ребенка на получение сертификата дополнительного образования  соответствующей группы </a:t>
            </a:r>
            <a:endParaRPr lang="ru-RU" sz="900" dirty="0" smtClean="0">
              <a:solidFill>
                <a:srgbClr val="C00000"/>
              </a:solidFill>
            </a:endParaRPr>
          </a:p>
          <a:p>
            <a:pPr algn="just"/>
            <a:endParaRPr lang="ru-RU" sz="900" dirty="0" smtClean="0">
              <a:solidFill>
                <a:srgbClr val="C00000"/>
              </a:solidFill>
            </a:endParaRPr>
          </a:p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** После получения номера сертификата Вы можете в любой момент начать использовать навигатор </a:t>
            </a:r>
            <a:r>
              <a:rPr lang="en-US" sz="900" dirty="0" smtClean="0">
                <a:solidFill>
                  <a:srgbClr val="0070C0"/>
                </a:solidFill>
              </a:rPr>
              <a:t>komi.pfdo.ru</a:t>
            </a:r>
            <a:r>
              <a:rPr lang="ru-RU" sz="900" dirty="0" smtClean="0">
                <a:solidFill>
                  <a:srgbClr val="0070C0"/>
                </a:solidFill>
              </a:rPr>
              <a:t>, чтобы направлять электронные заявки на обучение.</a:t>
            </a:r>
            <a:endParaRPr lang="ru-RU" sz="9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52702" y="200472"/>
            <a:ext cx="53085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dirty="0" smtClean="0"/>
              <a:t>Как получить сертификат дополнительного образования</a:t>
            </a:r>
            <a:endParaRPr lang="ru-RU" sz="1400" b="1" dirty="0"/>
          </a:p>
        </p:txBody>
      </p:sp>
      <p:pic>
        <p:nvPicPr>
          <p:cNvPr id="76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354" y="2792760"/>
            <a:ext cx="653045" cy="652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19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8807</TotalTime>
  <Words>441</Words>
  <Application>Microsoft Office PowerPoint</Application>
  <PresentationFormat>Лист A4 (210x297 мм)</PresentationFormat>
  <Paragraphs>33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Теоретические аспекты использования методик расчета нормативов затрат на оказание услуг по содержанию и обучению детей с учетом специфики предоставляемых услуг и региональных особенностей деятельности ДОУ.</dc:title>
  <dc:creator>Семен</dc:creator>
  <cp:lastModifiedBy>Власов Михаил Александрович</cp:lastModifiedBy>
  <cp:revision>294</cp:revision>
  <dcterms:created xsi:type="dcterms:W3CDTF">2010-08-25T03:43:27Z</dcterms:created>
  <dcterms:modified xsi:type="dcterms:W3CDTF">2018-05-10T05:31:23Z</dcterms:modified>
</cp:coreProperties>
</file>